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96" r:id="rId2"/>
    <p:sldMasterId id="2147483694" r:id="rId3"/>
  </p:sldMasterIdLst>
  <p:notesMasterIdLst>
    <p:notesMasterId r:id="rId21"/>
  </p:notesMasterIdLst>
  <p:sldIdLst>
    <p:sldId id="367" r:id="rId4"/>
    <p:sldId id="369" r:id="rId5"/>
    <p:sldId id="371" r:id="rId6"/>
    <p:sldId id="372" r:id="rId7"/>
    <p:sldId id="272" r:id="rId8"/>
    <p:sldId id="273" r:id="rId9"/>
    <p:sldId id="337" r:id="rId10"/>
    <p:sldId id="338" r:id="rId11"/>
    <p:sldId id="553" r:id="rId12"/>
    <p:sldId id="336" r:id="rId13"/>
    <p:sldId id="554" r:id="rId14"/>
    <p:sldId id="287" r:id="rId15"/>
    <p:sldId id="278" r:id="rId16"/>
    <p:sldId id="373" r:id="rId17"/>
    <p:sldId id="552" r:id="rId18"/>
    <p:sldId id="555" r:id="rId19"/>
    <p:sldId id="455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CCCC"/>
    <a:srgbClr val="339933"/>
    <a:srgbClr val="009999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2007" autoAdjust="0"/>
  </p:normalViewPr>
  <p:slideViewPr>
    <p:cSldViewPr>
      <p:cViewPr varScale="1">
        <p:scale>
          <a:sx n="72" d="100"/>
          <a:sy n="72" d="100"/>
        </p:scale>
        <p:origin x="1167" y="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FBD7D-CE3B-470C-8324-DEF2C7343684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94FCC-A23A-4CA4-B9ED-71AD0EBE5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4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92C093-AAEC-4AA7-B261-1B148369B26D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8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1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34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625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757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8901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629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74949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70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1941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09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6B6C7B4-E0F7-4F0F-8DAC-2C1244170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  <a:noFill/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59B9CCE-5351-44BE-A72C-FD5B2DCEAE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1371600" y="6492875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10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346453"/>
          </a:xfrm>
        </p:spPr>
        <p:txBody>
          <a:bodyPr lIns="0" tIns="0" rIns="0" bIns="0"/>
          <a:lstStyle>
            <a:lvl1pPr>
              <a:defRPr sz="2251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63895" y="2190463"/>
            <a:ext cx="5616210" cy="692935"/>
          </a:xfrm>
        </p:spPr>
        <p:txBody>
          <a:bodyPr lIns="0" tIns="0" rIns="0" bIns="0"/>
          <a:lstStyle>
            <a:lvl1pPr>
              <a:defRPr sz="4502" b="0" i="0">
                <a:solidFill>
                  <a:schemeClr val="bg1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78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346453"/>
          </a:xfrm>
        </p:spPr>
        <p:txBody>
          <a:bodyPr lIns="0" tIns="0" rIns="0" bIns="0"/>
          <a:lstStyle>
            <a:lvl1pPr>
              <a:defRPr sz="2251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6566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346453"/>
          </a:xfrm>
        </p:spPr>
        <p:txBody>
          <a:bodyPr lIns="0" tIns="0" rIns="0" bIns="0"/>
          <a:lstStyle>
            <a:lvl1pPr>
              <a:defRPr sz="2251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923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18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44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85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3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95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63895" y="2190462"/>
            <a:ext cx="561621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0">
                <a:solidFill>
                  <a:schemeClr val="bg1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994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07925">
        <a:defRPr>
          <a:latin typeface="+mn-lt"/>
          <a:ea typeface="+mn-ea"/>
          <a:cs typeface="+mn-cs"/>
        </a:defRPr>
      </a:lvl2pPr>
      <a:lvl3pPr marL="415851">
        <a:defRPr>
          <a:latin typeface="+mn-lt"/>
          <a:ea typeface="+mn-ea"/>
          <a:cs typeface="+mn-cs"/>
        </a:defRPr>
      </a:lvl3pPr>
      <a:lvl4pPr marL="623776">
        <a:defRPr>
          <a:latin typeface="+mn-lt"/>
          <a:ea typeface="+mn-ea"/>
          <a:cs typeface="+mn-cs"/>
        </a:defRPr>
      </a:lvl4pPr>
      <a:lvl5pPr marL="831701">
        <a:defRPr>
          <a:latin typeface="+mn-lt"/>
          <a:ea typeface="+mn-ea"/>
          <a:cs typeface="+mn-cs"/>
        </a:defRPr>
      </a:lvl5pPr>
      <a:lvl6pPr marL="1039626">
        <a:defRPr>
          <a:latin typeface="+mn-lt"/>
          <a:ea typeface="+mn-ea"/>
          <a:cs typeface="+mn-cs"/>
        </a:defRPr>
      </a:lvl6pPr>
      <a:lvl7pPr marL="1247552">
        <a:defRPr>
          <a:latin typeface="+mn-lt"/>
          <a:ea typeface="+mn-ea"/>
          <a:cs typeface="+mn-cs"/>
        </a:defRPr>
      </a:lvl7pPr>
      <a:lvl8pPr marL="1455477">
        <a:defRPr>
          <a:latin typeface="+mn-lt"/>
          <a:ea typeface="+mn-ea"/>
          <a:cs typeface="+mn-cs"/>
        </a:defRPr>
      </a:lvl8pPr>
      <a:lvl9pPr marL="166340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07925">
        <a:defRPr>
          <a:latin typeface="+mn-lt"/>
          <a:ea typeface="+mn-ea"/>
          <a:cs typeface="+mn-cs"/>
        </a:defRPr>
      </a:lvl2pPr>
      <a:lvl3pPr marL="415851">
        <a:defRPr>
          <a:latin typeface="+mn-lt"/>
          <a:ea typeface="+mn-ea"/>
          <a:cs typeface="+mn-cs"/>
        </a:defRPr>
      </a:lvl3pPr>
      <a:lvl4pPr marL="623776">
        <a:defRPr>
          <a:latin typeface="+mn-lt"/>
          <a:ea typeface="+mn-ea"/>
          <a:cs typeface="+mn-cs"/>
        </a:defRPr>
      </a:lvl4pPr>
      <a:lvl5pPr marL="831701">
        <a:defRPr>
          <a:latin typeface="+mn-lt"/>
          <a:ea typeface="+mn-ea"/>
          <a:cs typeface="+mn-cs"/>
        </a:defRPr>
      </a:lvl5pPr>
      <a:lvl6pPr marL="1039626">
        <a:defRPr>
          <a:latin typeface="+mn-lt"/>
          <a:ea typeface="+mn-ea"/>
          <a:cs typeface="+mn-cs"/>
        </a:defRPr>
      </a:lvl6pPr>
      <a:lvl7pPr marL="1247552">
        <a:defRPr>
          <a:latin typeface="+mn-lt"/>
          <a:ea typeface="+mn-ea"/>
          <a:cs typeface="+mn-cs"/>
        </a:defRPr>
      </a:lvl7pPr>
      <a:lvl8pPr marL="1455477">
        <a:defRPr>
          <a:latin typeface="+mn-lt"/>
          <a:ea typeface="+mn-ea"/>
          <a:cs typeface="+mn-cs"/>
        </a:defRPr>
      </a:lvl8pPr>
      <a:lvl9pPr marL="1663402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6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C092364-9216-4669-B3B6-55AA37BE2A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1452F9D-B110-419F-8611-30A22255A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37690-9AD8-47E4-9DF0-D0BA9BDB8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70D43-B7BF-4D4B-A3D1-1E54A946908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471C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3471C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B39E-AD1F-4B4F-8756-D32E757EA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3471C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B785D-8AF3-4DEC-B17D-7A8BE8C46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156550-698D-42C0-9A29-2EFA6FB7B1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471C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3471C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9DB85AE-8CBF-4A75-B829-CD2E334BC7FC}"/>
              </a:ext>
            </a:extLst>
          </p:cNvPr>
          <p:cNvSpPr txBox="1">
            <a:spLocks/>
          </p:cNvSpPr>
          <p:nvPr userDrawn="1"/>
        </p:nvSpPr>
        <p:spPr>
          <a:xfrm>
            <a:off x="7543800" y="6356350"/>
            <a:ext cx="838200" cy="32004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24F9E6-8BD1-4849-86DE-3CD23B63DC4B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04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59086" y="2181304"/>
            <a:ext cx="7328368" cy="1953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Lesson 11: CN4005</a:t>
            </a:r>
            <a:endParaRPr kumimoji="0" lang="en-GB" sz="4457" b="1" i="0" u="none" strike="noStrike" kern="1200" cap="none" spc="-48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Founders Grotesk Cond Bold"/>
              <a:ea typeface="+mn-ea"/>
              <a:cs typeface="Founders Grotesk Cond Bold"/>
            </a:endParaRP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57" b="1" spc="-48" dirty="0">
                <a:solidFill>
                  <a:srgbClr val="00CCCC"/>
                </a:solidFill>
                <a:latin typeface="Founders Grotesk Cond Bold"/>
                <a:cs typeface="Founders Grotesk Light"/>
              </a:rPr>
              <a:t>Mental Wealth</a:t>
            </a: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-48" normalizeH="0" baseline="0" noProof="0" dirty="0">
                <a:ln>
                  <a:noFill/>
                </a:ln>
                <a:solidFill>
                  <a:srgbClr val="00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ounders Grotesk Cond Bold"/>
                <a:ea typeface="+mn-ea"/>
                <a:cs typeface="Founders Grotesk Light"/>
              </a:rPr>
              <a:t>Topics: </a:t>
            </a:r>
            <a:r>
              <a:rPr lang="en-GB" sz="3200" b="1" spc="-48" dirty="0">
                <a:solidFill>
                  <a:srgbClr val="00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unders Grotesk Cond Bold"/>
                <a:cs typeface="Founders Grotesk Light"/>
              </a:rPr>
              <a:t>Starting and funding your business</a:t>
            </a:r>
            <a:endParaRPr kumimoji="0" lang="en-GB" sz="3200" b="1" i="0" u="none" strike="noStrike" kern="1200" cap="none" spc="-48" normalizeH="0" baseline="0" noProof="0" dirty="0">
              <a:ln>
                <a:noFill/>
              </a:ln>
              <a:solidFill>
                <a:srgbClr val="00C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ounders Grotesk Cond Bold"/>
              <a:cs typeface="Founders Grotesk Light"/>
            </a:endParaRP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4343C84-7574-4DDA-BCFB-8D316A6A86D0}" type="slidenum">
              <a:rPr lang="en-US" sz="2000" b="1" smtClean="0">
                <a:solidFill>
                  <a:srgbClr val="33471C"/>
                </a:solidFill>
                <a:latin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sz="2000" b="1" dirty="0">
              <a:solidFill>
                <a:srgbClr val="33471C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B643-48E5-4B42-B521-48F547B2B6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1388" y="333375"/>
            <a:ext cx="582612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52B8B1F2-49BE-CC40-83BF-AE95A8783F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A9FE-77EC-4CBC-99E8-B471EC34BAE8}"/>
              </a:ext>
            </a:extLst>
          </p:cNvPr>
          <p:cNvSpPr txBox="1"/>
          <p:nvPr/>
        </p:nvSpPr>
        <p:spPr>
          <a:xfrm>
            <a:off x="892166" y="477029"/>
            <a:ext cx="6710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people just happy to throw their money?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01DA6-BA41-49EA-8BBB-6AA7057DF7DF}"/>
              </a:ext>
            </a:extLst>
          </p:cNvPr>
          <p:cNvSpPr txBox="1"/>
          <p:nvPr/>
        </p:nvSpPr>
        <p:spPr>
          <a:xfrm>
            <a:off x="7696200" y="4572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31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B643-48E5-4B42-B521-48F547B2B6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1388" y="333375"/>
            <a:ext cx="582612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52B8B1F2-49BE-CC40-83BF-AE95A8783F0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crowd funding funny">
            <a:extLst>
              <a:ext uri="{FF2B5EF4-FFF2-40B4-BE49-F238E27FC236}">
                <a16:creationId xmlns:a16="http://schemas.microsoft.com/office/drawing/2014/main" id="{C98029EB-A21F-44EA-A047-D5AF7371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" y="1014895"/>
            <a:ext cx="6453690" cy="5579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F4A9FE-77EC-4CBC-99E8-B471EC34BAE8}"/>
              </a:ext>
            </a:extLst>
          </p:cNvPr>
          <p:cNvSpPr txBox="1"/>
          <p:nvPr/>
        </p:nvSpPr>
        <p:spPr>
          <a:xfrm>
            <a:off x="892166" y="477029"/>
            <a:ext cx="6710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people just happy to throw their money?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5BF38-DCFA-4883-A29E-29289D3F6AF9}"/>
              </a:ext>
            </a:extLst>
          </p:cNvPr>
          <p:cNvSpPr txBox="1"/>
          <p:nvPr/>
        </p:nvSpPr>
        <p:spPr>
          <a:xfrm>
            <a:off x="7430217" y="325056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People will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reward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creativity!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75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7386-0A95-2C4B-A225-45A9A3C9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Social or peer-to-peer lending </a:t>
            </a:r>
            <a:endParaRPr lang="en-US" sz="32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929AC0-F02B-9C42-BD6D-ECB631F5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7035" y="2392843"/>
            <a:ext cx="3275659" cy="2423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3B94B-9020-144C-82E2-A96A024AB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1388" y="333375"/>
            <a:ext cx="582612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52B8B1F2-49BE-CC40-83BF-AE95A8783F0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44FEF-621B-E748-9F35-28C897316603}"/>
              </a:ext>
            </a:extLst>
          </p:cNvPr>
          <p:cNvSpPr txBox="1"/>
          <p:nvPr/>
        </p:nvSpPr>
        <p:spPr>
          <a:xfrm>
            <a:off x="6504547" y="1966684"/>
            <a:ext cx="1728192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92" i="1" dirty="0">
                <a:latin typeface="Calibri"/>
                <a:cs typeface="Calibri"/>
              </a:rPr>
              <a:t>Source: </a:t>
            </a:r>
            <a:r>
              <a:rPr lang="en-US" sz="1292" i="1" dirty="0" err="1">
                <a:latin typeface="Calibri"/>
                <a:cs typeface="Calibri"/>
              </a:rPr>
              <a:t>Quora</a:t>
            </a:r>
            <a:endParaRPr lang="en-US" sz="1292" i="1" dirty="0">
              <a:latin typeface="Calibri"/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02E6D-DE2C-D047-AA46-A4336E3B069B}"/>
              </a:ext>
            </a:extLst>
          </p:cNvPr>
          <p:cNvSpPr txBox="1">
            <a:spLocks/>
          </p:cNvSpPr>
          <p:nvPr/>
        </p:nvSpPr>
        <p:spPr bwMode="auto">
          <a:xfrm>
            <a:off x="384459" y="1833746"/>
            <a:ext cx="4263742" cy="354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Font typeface="Courier New"/>
              <a:buChar char="o"/>
              <a:defRPr sz="2200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Gill Sans"/>
                <a:cs typeface="Gill San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Gill Sans"/>
                <a:cs typeface="Gill San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Aft>
                <a:spcPts val="1662"/>
              </a:spcAft>
            </a:pPr>
            <a:r>
              <a:rPr lang="en-US" sz="1662" kern="0" dirty="0"/>
              <a:t>Peer-to-peer or social lending is the practice of matching lenders and borrowers through a platform that mediates the relationship</a:t>
            </a:r>
          </a:p>
          <a:p>
            <a:pPr>
              <a:spcAft>
                <a:spcPts val="1662"/>
              </a:spcAft>
            </a:pPr>
            <a:r>
              <a:rPr lang="en-GB" sz="1662" kern="0" dirty="0"/>
              <a:t>M</a:t>
            </a:r>
            <a:r>
              <a:rPr lang="en-US" sz="1662" kern="0" dirty="0"/>
              <a:t>ore recently, such schemes have become more regulated and mainstream to the UK public via tax-free allowance accounts (ISAs)</a:t>
            </a:r>
          </a:p>
          <a:p>
            <a:pPr>
              <a:spcAft>
                <a:spcPts val="1662"/>
              </a:spcAft>
            </a:pPr>
            <a:r>
              <a:rPr lang="en-GB" sz="1662" kern="0" dirty="0"/>
              <a:t>The P2P lending platform</a:t>
            </a:r>
            <a:r>
              <a:rPr lang="en-GB" sz="1662" kern="0" dirty="0">
                <a:solidFill>
                  <a:srgbClr val="00CC99"/>
                </a:solidFill>
              </a:rPr>
              <a:t> </a:t>
            </a:r>
            <a:r>
              <a:rPr lang="en-GB" sz="1662" kern="0" dirty="0" err="1">
                <a:solidFill>
                  <a:srgbClr val="00CC99"/>
                </a:solidFill>
              </a:rPr>
              <a:t>Zopa</a:t>
            </a:r>
            <a:r>
              <a:rPr lang="en-GB" sz="1662" kern="0" dirty="0">
                <a:solidFill>
                  <a:srgbClr val="00CC99"/>
                </a:solidFill>
              </a:rPr>
              <a:t> </a:t>
            </a:r>
            <a:r>
              <a:rPr lang="en-GB" sz="1662" kern="0" dirty="0"/>
              <a:t>exists since 2005, hence survived the financial crisis of 2008 - 2009!</a:t>
            </a:r>
            <a:endParaRPr lang="en-US" sz="1662" kern="0" dirty="0"/>
          </a:p>
          <a:p>
            <a:pPr>
              <a:spcAft>
                <a:spcPts val="1662"/>
              </a:spcAft>
            </a:pPr>
            <a:endParaRPr lang="en-US" sz="1662" kern="0" dirty="0"/>
          </a:p>
          <a:p>
            <a:pPr>
              <a:spcAft>
                <a:spcPts val="1662"/>
              </a:spcAft>
            </a:pPr>
            <a:endParaRPr lang="en-US" sz="1662" kern="0" dirty="0"/>
          </a:p>
          <a:p>
            <a:pPr marL="0" indent="0">
              <a:buNone/>
            </a:pPr>
            <a:endParaRPr lang="en-US" sz="1662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39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039" y="5216639"/>
            <a:ext cx="1949566" cy="1195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251" y="23225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From creation to consumption: the sharing economy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25" y="1375259"/>
            <a:ext cx="8311326" cy="4525963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Consumer-to-consumer</a:t>
            </a:r>
            <a:r>
              <a:rPr lang="en-US" sz="1600" dirty="0">
                <a:solidFill>
                  <a:schemeClr val="tx1"/>
                </a:solidFill>
              </a:rPr>
              <a:t> (C2C) platforms and applications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Temporary access</a:t>
            </a:r>
            <a:r>
              <a:rPr lang="en-US" sz="1600" dirty="0">
                <a:solidFill>
                  <a:schemeClr val="tx1"/>
                </a:solidFill>
              </a:rPr>
              <a:t> to goods without transfer of ownership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Sharing </a:t>
            </a:r>
            <a:r>
              <a:rPr lang="en-US" sz="1600" b="1" dirty="0">
                <a:solidFill>
                  <a:schemeClr val="tx1"/>
                </a:solidFill>
              </a:rPr>
              <a:t>physical assets </a:t>
            </a:r>
            <a:r>
              <a:rPr lang="en-US" sz="1600" dirty="0">
                <a:solidFill>
                  <a:schemeClr val="tx1"/>
                </a:solidFill>
              </a:rPr>
              <a:t>based on an on-demand economy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Sharing or access economy? </a:t>
            </a:r>
            <a:r>
              <a:rPr lang="en-US" sz="1600" dirty="0">
                <a:solidFill>
                  <a:schemeClr val="tx1"/>
                </a:solidFill>
              </a:rPr>
              <a:t>This is about convenient new value propositions, not exactly sharing because “low levels of trust between strangers when there is no market mediation”  		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61388" y="333375"/>
            <a:ext cx="582612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52B8B1F2-49BE-CC40-83BF-AE95A8783F0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143" y="2009467"/>
            <a:ext cx="1466012" cy="1235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787" y="1174923"/>
            <a:ext cx="1466013" cy="14660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7" y="4537407"/>
            <a:ext cx="1938292" cy="1699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25F5B-EADB-BF41-94CF-8D2E38994F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550" y="5498717"/>
            <a:ext cx="2127006" cy="719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A422D-710B-46C4-B147-FAB2CF95F1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000" r="2000" b="22098"/>
          <a:stretch/>
        </p:blipFill>
        <p:spPr>
          <a:xfrm>
            <a:off x="2480084" y="4560254"/>
            <a:ext cx="1866900" cy="988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249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Freelancing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61388" y="333375"/>
            <a:ext cx="582612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52B8B1F2-49BE-CC40-83BF-AE95A8783F0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61FE91-5E99-4D8D-A607-AC1062119217}"/>
              </a:ext>
            </a:extLst>
          </p:cNvPr>
          <p:cNvSpPr/>
          <p:nvPr/>
        </p:nvSpPr>
        <p:spPr>
          <a:xfrm>
            <a:off x="762000" y="1981200"/>
            <a:ext cx="716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Freelancing platforms are places where businesses and independent professionals connect and collaborate remotely.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B78826-353F-4E6B-B32A-910B6355D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33819" r="54167" b="48462"/>
          <a:stretch/>
        </p:blipFill>
        <p:spPr>
          <a:xfrm>
            <a:off x="578571" y="3367589"/>
            <a:ext cx="7131771" cy="167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190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CD40-3812-448E-AD9E-9B736867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Please refer to the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20CBF-0D0D-45C1-8BDB-76325880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90905"/>
            <a:ext cx="1019048" cy="876190"/>
          </a:xfrm>
          <a:prstGeom prst="rect">
            <a:avLst/>
          </a:prstGeom>
        </p:spPr>
      </p:pic>
      <p:pic>
        <p:nvPicPr>
          <p:cNvPr id="1026" name="Picture 10">
            <a:extLst>
              <a:ext uri="{FF2B5EF4-FFF2-40B4-BE49-F238E27FC236}">
                <a16:creationId xmlns:a16="http://schemas.microsoft.com/office/drawing/2014/main" id="{A309C99E-36B7-44C4-80F3-3AC94A7F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84984"/>
            <a:ext cx="44862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E59AB-3835-4623-85AD-D36FA629F06B}"/>
              </a:ext>
            </a:extLst>
          </p:cNvPr>
          <p:cNvSpPr txBox="1"/>
          <p:nvPr/>
        </p:nvSpPr>
        <p:spPr>
          <a:xfrm>
            <a:off x="826395" y="1981979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2ED5D5"/>
                </a:solidFill>
              </a:rPr>
              <a:t>Formative Feedback </a:t>
            </a:r>
            <a:r>
              <a:rPr lang="en-GB" dirty="0"/>
              <a:t>on final report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82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3FA8-D936-40A8-8CBF-FFCC65A4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9FD9-2EA7-4CF0-810E-18588E07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11.2. </a:t>
            </a:r>
            <a:r>
              <a:rPr lang="en-GB" dirty="0"/>
              <a:t>If you set up a consultancy company and link to a website that allows project get sent to you, this is what we call:</a:t>
            </a:r>
          </a:p>
          <a:p>
            <a:pPr lvl="1"/>
            <a:r>
              <a:rPr lang="en-GB" dirty="0"/>
              <a:t>Free economy</a:t>
            </a:r>
          </a:p>
          <a:p>
            <a:pPr lvl="1"/>
            <a:r>
              <a:rPr lang="en-GB" dirty="0"/>
              <a:t>Gig economy </a:t>
            </a:r>
          </a:p>
          <a:p>
            <a:pPr lvl="1"/>
            <a:r>
              <a:rPr lang="en-GB" dirty="0"/>
              <a:t>Capitalist economy</a:t>
            </a:r>
          </a:p>
          <a:p>
            <a:pPr lvl="1"/>
            <a:r>
              <a:rPr lang="en-GB" dirty="0"/>
              <a:t>Online economy</a:t>
            </a:r>
          </a:p>
        </p:txBody>
      </p:sp>
    </p:spTree>
    <p:extLst>
      <p:ext uri="{BB962C8B-B14F-4D97-AF65-F5344CB8AC3E}">
        <p14:creationId xmlns:p14="http://schemas.microsoft.com/office/powerpoint/2010/main" val="238648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Next lesson:</a:t>
            </a:r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30DC16A3-7187-4C8C-8695-B0C96940F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" y="1628800"/>
            <a:ext cx="4525962" cy="4525962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92E8AF5-28DE-44F5-9F36-C03421B88C72}" type="slidenum">
              <a:rPr lang="en-GB"/>
              <a:pPr>
                <a:defRPr/>
              </a:pPr>
              <a:t>17</a:t>
            </a:fld>
            <a:endParaRPr lang="en-GB"/>
          </a:p>
        </p:txBody>
      </p:sp>
      <p:sp>
        <p:nvSpPr>
          <p:cNvPr id="15365" name="Text Box 7"/>
          <p:cNvSpPr txBox="1">
            <a:spLocks noChangeArrowheads="1"/>
          </p:cNvSpPr>
          <p:nvPr/>
        </p:nvSpPr>
        <p:spPr bwMode="auto">
          <a:xfrm>
            <a:off x="4331568" y="1340768"/>
            <a:ext cx="4343400" cy="46294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GB" sz="3200" b="1" spc="-48" dirty="0">
                <a:solidFill>
                  <a:srgbClr val="00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unders Grotesk Cond Bold"/>
                <a:cs typeface="Founders Grotesk Light"/>
              </a:rPr>
              <a:t>Showcasing best ideas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59086" y="2181304"/>
            <a:ext cx="7328368" cy="516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57" b="1" i="0" u="none" strike="noStrike" kern="1200" cap="none" spc="-4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unders Grotesk Cond Bold"/>
                <a:ea typeface="+mn-ea"/>
                <a:cs typeface="Founders Grotesk Cond Bold"/>
              </a:rPr>
              <a:t>Presentation content</a:t>
            </a:r>
            <a:endParaRPr kumimoji="0" sz="445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ounders Grotesk Cond Bold"/>
              <a:ea typeface="+mn-ea"/>
              <a:cs typeface="Founders Grotesk Cond Bold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61BD1-17B7-4E36-BBE6-651F7F6225EB}"/>
              </a:ext>
            </a:extLst>
          </p:cNvPr>
          <p:cNvSpPr txBox="1">
            <a:spLocks/>
          </p:cNvSpPr>
          <p:nvPr/>
        </p:nvSpPr>
        <p:spPr>
          <a:xfrm>
            <a:off x="1159086" y="2705557"/>
            <a:ext cx="8229600" cy="52578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07925">
              <a:defRPr>
                <a:latin typeface="+mn-lt"/>
                <a:ea typeface="+mn-ea"/>
                <a:cs typeface="+mn-cs"/>
              </a:defRPr>
            </a:lvl2pPr>
            <a:lvl3pPr marL="415851">
              <a:defRPr>
                <a:latin typeface="+mn-lt"/>
                <a:ea typeface="+mn-ea"/>
                <a:cs typeface="+mn-cs"/>
              </a:defRPr>
            </a:lvl3pPr>
            <a:lvl4pPr marL="623776">
              <a:defRPr>
                <a:latin typeface="+mn-lt"/>
                <a:ea typeface="+mn-ea"/>
                <a:cs typeface="+mn-cs"/>
              </a:defRPr>
            </a:lvl4pPr>
            <a:lvl5pPr marL="831701">
              <a:defRPr>
                <a:latin typeface="+mn-lt"/>
                <a:ea typeface="+mn-ea"/>
                <a:cs typeface="+mn-cs"/>
              </a:defRPr>
            </a:lvl5pPr>
            <a:lvl6pPr marL="1039626">
              <a:defRPr>
                <a:latin typeface="+mn-lt"/>
                <a:ea typeface="+mn-ea"/>
                <a:cs typeface="+mn-cs"/>
              </a:defRPr>
            </a:lvl6pPr>
            <a:lvl7pPr marL="1247552">
              <a:defRPr>
                <a:latin typeface="+mn-lt"/>
                <a:ea typeface="+mn-ea"/>
                <a:cs typeface="+mn-cs"/>
              </a:defRPr>
            </a:lvl7pPr>
            <a:lvl8pPr marL="1455477">
              <a:defRPr>
                <a:latin typeface="+mn-lt"/>
                <a:ea typeface="+mn-ea"/>
                <a:cs typeface="+mn-cs"/>
              </a:defRPr>
            </a:lvl8pPr>
            <a:lvl9pPr marL="1663402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/>
              </a:rPr>
              <a:t>What are the different types of business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noProof="0" dirty="0">
                <a:solidFill>
                  <a:prstClr val="black"/>
                </a:solidFill>
                <a:latin typeface="Calibri"/>
              </a:rPr>
              <a:t>How to set up a business?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What is Crowd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funding?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3174644-648D-4DD4-8E8F-B727B5504625}"/>
              </a:ext>
            </a:extLst>
          </p:cNvPr>
          <p:cNvSpPr txBox="1">
            <a:spLocks/>
          </p:cNvSpPr>
          <p:nvPr/>
        </p:nvSpPr>
        <p:spPr>
          <a:xfrm>
            <a:off x="-1187263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4343C84-7574-4DDA-BCFB-8D316A6A86D0}" type="slidenum">
              <a:rPr lang="en-US" sz="2000" b="1" smtClean="0">
                <a:solidFill>
                  <a:srgbClr val="33471C"/>
                </a:solidFill>
                <a:latin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sz="2000" b="1" dirty="0">
              <a:solidFill>
                <a:srgbClr val="33471C"/>
              </a:solidFill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6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7A160-78B9-48EB-88EF-8ABF2FC4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Types of businesses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6F2E8-FFA1-4697-B3EC-C7F404A02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500174"/>
            <a:ext cx="5648461" cy="4525963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Sole trader: </a:t>
            </a:r>
            <a:r>
              <a:rPr lang="en-US" sz="1800" dirty="0">
                <a:solidFill>
                  <a:schemeClr val="tx1"/>
                </a:solidFill>
              </a:rPr>
              <a:t>an individual operating as the sole person legally responsible for all aspects of the business. Like other structures, as a sole trader you can employ people to help you run your business.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Partnership: </a:t>
            </a:r>
            <a:r>
              <a:rPr lang="en-US" sz="1800" dirty="0">
                <a:solidFill>
                  <a:schemeClr val="tx1"/>
                </a:solidFill>
              </a:rPr>
              <a:t>an association of people or entities running a business together, but not as a company.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Company: </a:t>
            </a:r>
            <a:r>
              <a:rPr lang="en-US" sz="1800" dirty="0">
                <a:solidFill>
                  <a:schemeClr val="tx1"/>
                </a:solidFill>
              </a:rPr>
              <a:t>A company come into existence when a group of people come together with a view of forming an association to exploit the business opportunities by bringing together; men, material, money and management.</a:t>
            </a:r>
            <a:endParaRPr lang="en-GB" sz="1800" dirty="0">
              <a:solidFill>
                <a:schemeClr val="tx1"/>
              </a:solidFill>
            </a:endParaRPr>
          </a:p>
        </p:txBody>
      </p:sp>
      <p:pic>
        <p:nvPicPr>
          <p:cNvPr id="4" name="Picture 3" descr="A group of people in a room&#10;&#10;Description automatically generated">
            <a:extLst>
              <a:ext uri="{FF2B5EF4-FFF2-40B4-BE49-F238E27FC236}">
                <a16:creationId xmlns:a16="http://schemas.microsoft.com/office/drawing/2014/main" id="{B782F372-F3A9-47AA-8F39-5D23F21C4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04" r="11720" b="-1"/>
          <a:stretch/>
        </p:blipFill>
        <p:spPr>
          <a:xfrm>
            <a:off x="6148495" y="11"/>
            <a:ext cx="2995503" cy="4419588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283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7A160-78B9-48EB-88EF-8ABF2FC4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Funding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6F2E8-FFA1-4697-B3EC-C7F404A02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Capital</a:t>
            </a:r>
            <a:r>
              <a:rPr lang="en-US" sz="2800" dirty="0">
                <a:solidFill>
                  <a:schemeClr val="tx1"/>
                </a:solidFill>
              </a:rPr>
              <a:t> is lifeblood of any business It is the most essential and important element of business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81215-6AE6-4698-ABEF-952A0A30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697949"/>
            <a:ext cx="5198793" cy="31600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54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46" y="-4715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Crowdsourcing = crowd + outsourcing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80" y="3048000"/>
            <a:ext cx="8229600" cy="4525963"/>
          </a:xfrm>
        </p:spPr>
        <p:txBody>
          <a:bodyPr/>
          <a:lstStyle/>
          <a:p>
            <a:pPr marL="342900" indent="-342900" algn="just">
              <a:spcAft>
                <a:spcPts val="1108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Definition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“the act of taking a job traditionally performed by a designated agent (usually an employee) and outsourcing it to an undefined, generally large group of people in the form of an open call” (Crowd Sourcing Week, 2013)</a:t>
            </a:r>
          </a:p>
          <a:p>
            <a:pPr marL="342900" indent="-342900" algn="just">
              <a:spcAft>
                <a:spcPts val="1108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Basic premise is that IT allows ideas and efforts to be openly shared over the Internet and facilitates new forms of connections.</a:t>
            </a:r>
          </a:p>
          <a:p>
            <a:pPr marL="342900" indent="-342900" algn="just">
              <a:spcAft>
                <a:spcPts val="1108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Related to the concepts of open innovation, co-creation, collective intelligence, user innovation and open source.</a:t>
            </a:r>
            <a:endParaRPr lang="el-GR" sz="1600" dirty="0">
              <a:solidFill>
                <a:schemeClr val="tx1"/>
              </a:solidFill>
            </a:endParaRPr>
          </a:p>
          <a:p>
            <a:pPr marL="342900" indent="-342900" algn="just">
              <a:spcAft>
                <a:spcPts val="1108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Includes activities include: (content generating, Wikipedia), micro-tasks executed by large paid crowds (crowd labour), policy and regulatory input (e.g. Red Tape Challenge), crowd journalism, and crowd funding.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61388" y="333375"/>
            <a:ext cx="582612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52B8B1F2-49BE-CC40-83BF-AE95A8783F0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3FD49-09C3-4FD3-90AF-2585629041ED}"/>
              </a:ext>
            </a:extLst>
          </p:cNvPr>
          <p:cNvSpPr/>
          <p:nvPr/>
        </p:nvSpPr>
        <p:spPr>
          <a:xfrm>
            <a:off x="533400" y="6324114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CC99"/>
                </a:solidFill>
              </a:rPr>
              <a:t>Crowdsourcing Week. 2013. Why Crowdsource? - Crowdsourcing Week. [ONLINE] Available at: https://crowdsourcingweek.com/blog/why-crowdsource/. [Accessed 23 March 2020].</a:t>
            </a:r>
            <a:endParaRPr lang="en-GB" sz="1200" dirty="0">
              <a:solidFill>
                <a:srgbClr val="00CC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8B60B-662A-4F6E-827E-8A0C28DE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900520"/>
            <a:ext cx="3429000" cy="1931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411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Crowdfunding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5138766" cy="5083188"/>
          </a:xfrm>
        </p:spPr>
        <p:txBody>
          <a:bodyPr>
            <a:normAutofit/>
          </a:bodyPr>
          <a:lstStyle/>
          <a:p>
            <a:pPr>
              <a:spcAft>
                <a:spcPts val="1108"/>
              </a:spcAft>
            </a:pPr>
            <a:r>
              <a:rPr lang="en-US" sz="1846" dirty="0">
                <a:solidFill>
                  <a:schemeClr val="tx1"/>
                </a:solidFill>
              </a:rPr>
              <a:t>The Internet has always been about raising funding contributions from large audiences</a:t>
            </a:r>
          </a:p>
          <a:p>
            <a:pPr>
              <a:spcAft>
                <a:spcPts val="1108"/>
              </a:spcAft>
            </a:pPr>
            <a:r>
              <a:rPr lang="en-US" sz="1846" dirty="0">
                <a:solidFill>
                  <a:schemeClr val="tx1"/>
                </a:solidFill>
              </a:rPr>
              <a:t>Crowdfunding involves from community projects and charitable giving to new product development and highly innovative ideas (e.g. </a:t>
            </a:r>
            <a:r>
              <a:rPr lang="en-US" sz="1846" dirty="0">
                <a:solidFill>
                  <a:srgbClr val="00CC99"/>
                </a:solidFill>
              </a:rPr>
              <a:t>Kickstarter, Indie Go Go</a:t>
            </a:r>
            <a:r>
              <a:rPr lang="en-US" sz="1846" dirty="0">
                <a:solidFill>
                  <a:schemeClr val="tx1"/>
                </a:solidFill>
              </a:rPr>
              <a:t>)</a:t>
            </a:r>
          </a:p>
          <a:p>
            <a:pPr>
              <a:spcAft>
                <a:spcPts val="1108"/>
              </a:spcAft>
            </a:pPr>
            <a:r>
              <a:rPr lang="en-US" sz="1846" dirty="0">
                <a:solidFill>
                  <a:schemeClr val="tx1"/>
                </a:solidFill>
              </a:rPr>
              <a:t>Usually involves ‘perks’ like a special edition of the product or the first X products if developed</a:t>
            </a:r>
          </a:p>
          <a:p>
            <a:pPr>
              <a:spcAft>
                <a:spcPts val="1108"/>
              </a:spcAft>
            </a:pPr>
            <a:r>
              <a:rPr lang="en-US" sz="1846" dirty="0">
                <a:solidFill>
                  <a:schemeClr val="tx1"/>
                </a:solidFill>
              </a:rPr>
              <a:t>Finding the right “crowd” can be helpful as a marketing tool in addition to raising funds !</a:t>
            </a:r>
          </a:p>
          <a:p>
            <a:pPr>
              <a:spcAft>
                <a:spcPts val="1108"/>
              </a:spcAft>
            </a:pPr>
            <a:r>
              <a:rPr lang="en-US" sz="1846" dirty="0">
                <a:solidFill>
                  <a:schemeClr val="tx1"/>
                </a:solidFill>
              </a:rPr>
              <a:t>Equity crowdfunding is a different idea that works as an investment vehicle (e.g. </a:t>
            </a:r>
            <a:r>
              <a:rPr lang="en-US" sz="1846" dirty="0">
                <a:solidFill>
                  <a:srgbClr val="00CC99"/>
                </a:solidFill>
              </a:rPr>
              <a:t>Seedrs, Crowdcube</a:t>
            </a:r>
            <a:r>
              <a:rPr lang="en-US" sz="1846" dirty="0">
                <a:solidFill>
                  <a:schemeClr val="tx1"/>
                </a:solidFill>
              </a:rPr>
              <a:t>)</a:t>
            </a:r>
          </a:p>
          <a:p>
            <a:pPr>
              <a:spcAft>
                <a:spcPts val="1108"/>
              </a:spcAft>
            </a:pPr>
            <a:endParaRPr lang="en-US" sz="1846" dirty="0">
              <a:solidFill>
                <a:schemeClr val="tx1"/>
              </a:solidFill>
            </a:endParaRPr>
          </a:p>
          <a:p>
            <a:pPr>
              <a:spcAft>
                <a:spcPts val="1108"/>
              </a:spcAft>
            </a:pPr>
            <a:endParaRPr lang="en-US" sz="1846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61388" y="333375"/>
            <a:ext cx="582612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52B8B1F2-49BE-CC40-83BF-AE95A8783F0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3130" y="1984916"/>
            <a:ext cx="2559958" cy="44351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9013" y="1611148"/>
            <a:ext cx="1728192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92" i="1" dirty="0">
                <a:latin typeface="Calibri"/>
                <a:cs typeface="Calibri"/>
              </a:rPr>
              <a:t>Source: Indie Go Go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4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AEC8-71D7-4CE4-9581-2D83BD34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Examples of successful UK CF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26C19-F572-430E-9B42-FD223AEB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88" y="1295400"/>
            <a:ext cx="8229600" cy="4525963"/>
          </a:xfrm>
        </p:spPr>
        <p:txBody>
          <a:bodyPr/>
          <a:lstStyle/>
          <a:p>
            <a:r>
              <a:rPr lang="en-GB" sz="2000" dirty="0" err="1">
                <a:solidFill>
                  <a:schemeClr val="tx1"/>
                </a:solidFill>
              </a:rPr>
              <a:t>Monzo</a:t>
            </a:r>
            <a:r>
              <a:rPr lang="en-GB" sz="2000" dirty="0">
                <a:solidFill>
                  <a:schemeClr val="tx1"/>
                </a:solidFill>
              </a:rPr>
              <a:t> bank (raised £2.5m via </a:t>
            </a:r>
            <a:r>
              <a:rPr lang="en-GB" sz="2000" dirty="0" err="1">
                <a:solidFill>
                  <a:srgbClr val="00CC99"/>
                </a:solidFill>
              </a:rPr>
              <a:t>Crowcube</a:t>
            </a:r>
            <a:r>
              <a:rPr lang="en-GB" sz="2000" dirty="0">
                <a:solidFill>
                  <a:schemeClr val="tx1"/>
                </a:solidFill>
              </a:rPr>
              <a:t>) 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Bolt Mobility, Electric motorbikes (£2.8m via </a:t>
            </a:r>
            <a:r>
              <a:rPr lang="en-GB" sz="2000" dirty="0" err="1">
                <a:solidFill>
                  <a:srgbClr val="00CC99"/>
                </a:solidFill>
              </a:rPr>
              <a:t>Seedrs</a:t>
            </a:r>
            <a:r>
              <a:rPr lang="en-GB" sz="2000" dirty="0">
                <a:solidFill>
                  <a:schemeClr val="tx1"/>
                </a:solidFill>
              </a:rPr>
              <a:t>)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Revolt Bank (raised £3.9m via</a:t>
            </a:r>
            <a:r>
              <a:rPr lang="en-GB" sz="2000" dirty="0">
                <a:solidFill>
                  <a:srgbClr val="00CC99"/>
                </a:solidFill>
              </a:rPr>
              <a:t> </a:t>
            </a:r>
            <a:r>
              <a:rPr lang="en-GB" sz="2000" dirty="0" err="1">
                <a:solidFill>
                  <a:srgbClr val="00CC99"/>
                </a:solidFill>
              </a:rPr>
              <a:t>Seedrs</a:t>
            </a:r>
            <a:r>
              <a:rPr lang="en-GB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78ED0-40F2-4C41-8D14-9D62B359A0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1388" y="333375"/>
            <a:ext cx="582612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52B8B1F2-49BE-CC40-83BF-AE95A8783F0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1030E-B827-4D48-B533-E6D6CC4E6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3" b="12967"/>
          <a:stretch/>
        </p:blipFill>
        <p:spPr>
          <a:xfrm>
            <a:off x="6964882" y="1203883"/>
            <a:ext cx="1630072" cy="1198803"/>
          </a:xfrm>
          <a:prstGeom prst="rect">
            <a:avLst/>
          </a:prstGeom>
        </p:spPr>
      </p:pic>
      <p:pic>
        <p:nvPicPr>
          <p:cNvPr id="2050" name="Picture 2" descr="bolt">
            <a:extLst>
              <a:ext uri="{FF2B5EF4-FFF2-40B4-BE49-F238E27FC236}">
                <a16:creationId xmlns:a16="http://schemas.microsoft.com/office/drawing/2014/main" id="{E10226AB-F59D-41E0-ABD6-40EBDAA9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882" y="2500797"/>
            <a:ext cx="1630072" cy="12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92B2C-1854-4423-B3C5-5A41291674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33" r="42440"/>
          <a:stretch/>
        </p:blipFill>
        <p:spPr>
          <a:xfrm>
            <a:off x="6964881" y="3733457"/>
            <a:ext cx="1728192" cy="1391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81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AEC8-71D7-4CE4-9581-2D83BD34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Examples of successful UK CF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26C19-F572-430E-9B42-FD223AEB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500174"/>
            <a:ext cx="6302749" cy="4525963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 err="1">
                <a:solidFill>
                  <a:schemeClr val="tx1"/>
                </a:solidFill>
              </a:rPr>
              <a:t>Hopster</a:t>
            </a:r>
            <a:r>
              <a:rPr lang="en-GB" sz="2000" dirty="0">
                <a:solidFill>
                  <a:schemeClr val="tx1"/>
                </a:solidFill>
              </a:rPr>
              <a:t>(raised £4.8m via </a:t>
            </a:r>
            <a:r>
              <a:rPr lang="en-GB" sz="2000" dirty="0">
                <a:solidFill>
                  <a:srgbClr val="00CC99"/>
                </a:solidFill>
              </a:rPr>
              <a:t>Venture Founders</a:t>
            </a:r>
            <a:r>
              <a:rPr lang="en-GB" sz="2000" dirty="0">
                <a:solidFill>
                  <a:schemeClr val="tx1"/>
                </a:solidFill>
              </a:rPr>
              <a:t>) kids TV. 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Microdrone 3,(raised £2.8m 2015)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 err="1">
                <a:solidFill>
                  <a:schemeClr val="tx1"/>
                </a:solidFill>
              </a:rPr>
              <a:t>Kokoon</a:t>
            </a:r>
            <a:r>
              <a:rPr lang="en-GB" sz="2000" dirty="0">
                <a:solidFill>
                  <a:schemeClr val="tx1"/>
                </a:solidFill>
              </a:rPr>
              <a:t> headphones (raised £1.6m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78ED0-40F2-4C41-8D14-9D62B359A0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1388" y="333375"/>
            <a:ext cx="582612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52B8B1F2-49BE-CC40-83BF-AE95A8783F0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905F1-8F39-485F-B76F-3AB3FFD3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83" y="1203882"/>
            <a:ext cx="1855473" cy="1391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ADF23-AD06-4282-86D1-2DF9E1BFE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776" y="2574146"/>
            <a:ext cx="1651191" cy="1100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083BF-1010-4815-A039-4D735853AD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73" t="20862"/>
          <a:stretch/>
        </p:blipFill>
        <p:spPr>
          <a:xfrm>
            <a:off x="6937302" y="3698057"/>
            <a:ext cx="1752139" cy="1391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52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E468-B093-4EF4-90FB-7ED9E3BC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8CDCA-96A1-42D7-A422-B0BC59257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Activity 11.1: </a:t>
            </a:r>
            <a:r>
              <a:rPr lang="en-GB" dirty="0"/>
              <a:t>What is the one thing that is common between all those ideas that got so much funding? </a:t>
            </a:r>
          </a:p>
          <a:p>
            <a:pPr lvl="1"/>
            <a:r>
              <a:rPr lang="en-GB" dirty="0"/>
              <a:t>New ideas</a:t>
            </a:r>
          </a:p>
          <a:p>
            <a:pPr lvl="1"/>
            <a:r>
              <a:rPr lang="en-GB" dirty="0"/>
              <a:t>Innovative ideas</a:t>
            </a:r>
          </a:p>
          <a:p>
            <a:pPr lvl="1"/>
            <a:r>
              <a:rPr lang="en-GB" dirty="0"/>
              <a:t>Cheap ideas</a:t>
            </a:r>
          </a:p>
          <a:p>
            <a:pPr lvl="1"/>
            <a:r>
              <a:rPr lang="en-GB" dirty="0"/>
              <a:t>Ideas that someone else had come up with before.</a:t>
            </a:r>
          </a:p>
          <a:p>
            <a:pPr lvl="1"/>
            <a:r>
              <a:rPr lang="en-GB" dirty="0"/>
              <a:t>All of the above.</a:t>
            </a:r>
          </a:p>
        </p:txBody>
      </p:sp>
    </p:spTree>
    <p:extLst>
      <p:ext uri="{BB962C8B-B14F-4D97-AF65-F5344CB8AC3E}">
        <p14:creationId xmlns:p14="http://schemas.microsoft.com/office/powerpoint/2010/main" val="1097135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|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26|14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22.4|22.5|1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22.4|22.5|17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6.1|2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26.9|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23.8|14.4|1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10.5|21|19|7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3.5|1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7.8|8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784</Words>
  <Application>Microsoft Office PowerPoint</Application>
  <PresentationFormat>On-screen Show (4:3)</PresentationFormat>
  <Paragraphs>108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Founders Grotesk Cond Bold</vt:lpstr>
      <vt:lpstr>Founders Grotesk Light</vt:lpstr>
      <vt:lpstr>Office Theme</vt:lpstr>
      <vt:lpstr>2_ACE Powerpoint template</vt:lpstr>
      <vt:lpstr>1_ACE Powerpoint template</vt:lpstr>
      <vt:lpstr>PowerPoint Presentation</vt:lpstr>
      <vt:lpstr>PowerPoint Presentation</vt:lpstr>
      <vt:lpstr>Types of businesses</vt:lpstr>
      <vt:lpstr>Funding</vt:lpstr>
      <vt:lpstr>Crowdsourcing = crowd + outsourcing</vt:lpstr>
      <vt:lpstr>Crowdfunding</vt:lpstr>
      <vt:lpstr>Examples of successful UK CF projects</vt:lpstr>
      <vt:lpstr>Examples of successful UK CF projects</vt:lpstr>
      <vt:lpstr>End of Part 1</vt:lpstr>
      <vt:lpstr>PowerPoint Presentation</vt:lpstr>
      <vt:lpstr>PowerPoint Presentation</vt:lpstr>
      <vt:lpstr>Social or peer-to-peer lending </vt:lpstr>
      <vt:lpstr>From creation to consumption: the sharing economy</vt:lpstr>
      <vt:lpstr>Freelancing Platforms</vt:lpstr>
      <vt:lpstr>Please refer to the assignment</vt:lpstr>
      <vt:lpstr>End of Part 2</vt:lpstr>
      <vt:lpstr>Next lesson: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Fadi S</dc:creator>
  <cp:lastModifiedBy>Fadi S</cp:lastModifiedBy>
  <cp:revision>27</cp:revision>
  <dcterms:created xsi:type="dcterms:W3CDTF">2020-03-23T19:12:40Z</dcterms:created>
  <dcterms:modified xsi:type="dcterms:W3CDTF">2023-04-23T12:51:50Z</dcterms:modified>
</cp:coreProperties>
</file>